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63" r:id="rId3"/>
    <p:sldId id="259" r:id="rId4"/>
    <p:sldId id="258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7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60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A03820-3A45-4B2E-95A8-58CD29A43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E59075-33C8-4293-9D66-176FED0BF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AA5930-FA2E-4B74-B96B-A6C65056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7C0691-6BEE-4A08-BD10-A6DB2881E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1B891E-E2A3-437C-BDF6-F3462B66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50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D9B767-CAA9-4186-87CC-DBC0C700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3471DF7-FBEB-46FE-BBA8-300B324A9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99B336-1A27-4690-93A1-E14DC801A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EA515F-0373-4AF1-966C-B3C7E9D3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2DAA7E-8B73-4911-A752-D124A8F3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22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AFA9A2A-A77E-4F16-8954-C3603DFB5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C0DF36-2602-4DAA-8C7D-0E9C847CE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A0832D-D644-426E-8197-99B3908A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7021D4-07CC-49C6-ADC4-9F7519F1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D7CBA1-E023-4FF1-907C-FB2DDB99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29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AE234-6642-44B5-965F-394BDE7B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EA7AD3-1023-4861-B8AD-CD6E4A9C1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DBDD8D-704C-4468-88EB-C86071BF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AB6376-84F8-4B78-A9E5-504AE499B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12F213-8953-45E2-9DE4-2E42CC2B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76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0EC08-B239-47F7-96A3-58A09401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FDCBED-4B55-4233-AF02-010125D90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0902AC-D6C7-42A8-B207-E0B2A381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DB0342-9B80-45E6-9E54-46DBDFAC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26E5E6-4494-42B1-8991-9AA6F2DD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431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851EB3-9411-4938-A138-F9E4D251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71959E-30DB-4CA7-ACAD-0A874097B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24FE76-A30B-4111-8C9B-2C89626DD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8A4EA43-82DD-457A-A065-BB138D79B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150971-AC0A-4EC4-B6B6-993C9395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4A7A88-3767-4ED2-952B-5ED68A39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45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D61DF1-7626-487E-95C0-9C80E49B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362546-2C3E-4985-8182-739B359BF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10FD6D-0C0A-412A-8A77-3E7A38F54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358F11C-2C95-41AF-ABFE-36DBB7AC9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FB41C38-07B1-476B-87EE-53DD57586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02E3071-0B70-4353-8F78-BCE485DE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113B3C7-3BD3-4D0B-83D5-F49C36C9F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73676E-70CA-4795-BFE8-E539E28A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06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BBF7F-88B9-4C24-88AB-6863B3CB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E1D961-1548-4B81-B2D1-113186FD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A0C75D-83F7-46EF-BE59-F13CF6A8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9ABFE0-9748-4823-A147-7155F43A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911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DFCFF40-CE7E-492C-A7CE-30207CC1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D28A6A6-E0A5-4E0F-A071-96D1E528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82D550-B0B8-4354-A3AF-4CBD1C91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75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BA029-4446-4B61-B6EE-96007CFF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DBB3F8-7803-43A6-827D-AFDEB09A7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5EA624-676D-4FC6-A86E-430083E8F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7243D2-7AD2-4B78-A305-02E01F32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687AE9-3E85-4737-B51A-9BC15006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A28A6A1-B4E5-4FB6-AEDF-9DE35D05B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22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3EA2BF-DD4A-4AE4-B79B-E0B9B1F4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9D85F97-0783-4A20-A767-8701A52D0D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3276B18-80EC-44CD-887A-E2AB203A7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E9E554-1A6A-4A9A-A49A-B5278BB6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50F047-AE8F-4C4C-8EFD-0FEB2290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D60E42-D147-405A-AA2A-D3B072A5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334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51E3E6-31AA-4977-B4FC-331053475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DE700A-486A-4102-8752-2E4596EC4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7BACAC-EC36-4BFE-9491-FFC6DB5FA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17325-4406-4C4D-8ABE-05B940A93CD2}" type="datetimeFigureOut">
              <a:rPr lang="it-IT" smtClean="0"/>
              <a:t>02/06/2020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46ED53-3906-4C1E-AD78-998480B84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E3A11D-0F97-4052-BB3B-9BE801BEE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E281C-7528-41A4-A989-4D68239CC4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190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C20D86B-F3D1-483F-90E4-7F3F7EA61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576" y="2084223"/>
            <a:ext cx="3656848" cy="26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48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23627B3-0EE0-4816-84B5-63B7B3B39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B376F09-E9CF-47D1-8B50-D4B0CDE1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87479"/>
            <a:ext cx="3451740" cy="1574874"/>
          </a:xfrm>
        </p:spPr>
        <p:txBody>
          <a:bodyPr anchor="b">
            <a:normAutofit/>
          </a:bodyPr>
          <a:lstStyle/>
          <a:p>
            <a:r>
              <a:rPr lang="it-IT" sz="40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Applicazione Desktop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66A6233-A0A8-411C-B01C-A6829912C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3695564"/>
            <a:ext cx="3444240" cy="9000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L’applicazione è stata progettata per sistema Windows.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A8F10F9-9BBD-478A-AD91-4E5BD625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442" y="908908"/>
            <a:ext cx="1985776" cy="198577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64393F6-DB72-47F1-A353-F3B3436EA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21"/>
          <a:stretch/>
        </p:blipFill>
        <p:spPr>
          <a:xfrm>
            <a:off x="4422883" y="487886"/>
            <a:ext cx="5029777" cy="29411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0EFFC916-ED23-41F7-83DE-26CBB292A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438" y="3162437"/>
            <a:ext cx="6494585" cy="34299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96289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23E30499-7033-404C-B688-B0C4021CC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1B84959-4EB7-4351-95D2-317863D3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0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Servizi offerti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1B8694-C229-4908-8571-62AE36CB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95" y="1457517"/>
            <a:ext cx="3959087" cy="453749"/>
          </a:xfrm>
        </p:spPr>
        <p:txBody>
          <a:bodyPr>
            <a:normAutofit/>
          </a:bodyPr>
          <a:lstStyle/>
          <a:p>
            <a:r>
              <a:rPr lang="it-IT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Gestione delle Recensioni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218044-0FCD-49E3-8063-BBC8A392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28" y="590095"/>
            <a:ext cx="5634659" cy="39879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CB43CC-3D4F-4A07-A90F-D307EB244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481" y="3101009"/>
            <a:ext cx="5354866" cy="32028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8BFE1E18-3B1E-40B9-A906-C4FDB0A649CB}"/>
              </a:ext>
            </a:extLst>
          </p:cNvPr>
          <p:cNvSpPr/>
          <p:nvPr/>
        </p:nvSpPr>
        <p:spPr>
          <a:xfrm>
            <a:off x="6785113" y="2743200"/>
            <a:ext cx="4280452" cy="3524706"/>
          </a:xfrm>
          <a:custGeom>
            <a:avLst/>
            <a:gdLst>
              <a:gd name="connsiteX0" fmla="*/ 0 w 4280452"/>
              <a:gd name="connsiteY0" fmla="*/ 304800 h 3975652"/>
              <a:gd name="connsiteX1" fmla="*/ 4253948 w 4280452"/>
              <a:gd name="connsiteY1" fmla="*/ 0 h 3975652"/>
              <a:gd name="connsiteX2" fmla="*/ 4280452 w 4280452"/>
              <a:gd name="connsiteY2" fmla="*/ 1205948 h 3975652"/>
              <a:gd name="connsiteX3" fmla="*/ 0 w 4280452"/>
              <a:gd name="connsiteY3" fmla="*/ 3975652 h 3975652"/>
              <a:gd name="connsiteX4" fmla="*/ 0 w 4280452"/>
              <a:gd name="connsiteY4" fmla="*/ 304800 h 397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0452" h="3975652">
                <a:moveTo>
                  <a:pt x="0" y="304800"/>
                </a:moveTo>
                <a:lnTo>
                  <a:pt x="4253948" y="0"/>
                </a:lnTo>
                <a:lnTo>
                  <a:pt x="4280452" y="1205948"/>
                </a:lnTo>
                <a:lnTo>
                  <a:pt x="0" y="3975652"/>
                </a:lnTo>
                <a:lnTo>
                  <a:pt x="0" y="30480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11721EBF-E54F-4B56-BA31-BA1319FC2467}"/>
              </a:ext>
            </a:extLst>
          </p:cNvPr>
          <p:cNvSpPr/>
          <p:nvPr/>
        </p:nvSpPr>
        <p:spPr>
          <a:xfrm>
            <a:off x="1247775" y="2743201"/>
            <a:ext cx="9767554" cy="266699"/>
          </a:xfrm>
          <a:custGeom>
            <a:avLst/>
            <a:gdLst>
              <a:gd name="connsiteX0" fmla="*/ 5741582 w 9983972"/>
              <a:gd name="connsiteY0" fmla="*/ 276447 h 276447"/>
              <a:gd name="connsiteX1" fmla="*/ 9983972 w 9983972"/>
              <a:gd name="connsiteY1" fmla="*/ 0 h 276447"/>
              <a:gd name="connsiteX2" fmla="*/ 5199321 w 9983972"/>
              <a:gd name="connsiteY2" fmla="*/ 31898 h 276447"/>
              <a:gd name="connsiteX3" fmla="*/ 0 w 9983972"/>
              <a:gd name="connsiteY3" fmla="*/ 255181 h 276447"/>
              <a:gd name="connsiteX4" fmla="*/ 5794744 w 9983972"/>
              <a:gd name="connsiteY4" fmla="*/ 276447 h 276447"/>
              <a:gd name="connsiteX5" fmla="*/ 5741582 w 9983972"/>
              <a:gd name="connsiteY5" fmla="*/ 276447 h 27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3972" h="276447">
                <a:moveTo>
                  <a:pt x="5741582" y="276447"/>
                </a:moveTo>
                <a:lnTo>
                  <a:pt x="9983972" y="0"/>
                </a:lnTo>
                <a:lnTo>
                  <a:pt x="5199321" y="31898"/>
                </a:lnTo>
                <a:lnTo>
                  <a:pt x="0" y="255181"/>
                </a:lnTo>
                <a:lnTo>
                  <a:pt x="5794744" y="276447"/>
                </a:lnTo>
                <a:lnTo>
                  <a:pt x="5741582" y="276447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08748FE0-80DC-43AC-A324-96635B2AF815}"/>
              </a:ext>
            </a:extLst>
          </p:cNvPr>
          <p:cNvSpPr txBox="1">
            <a:spLocks/>
          </p:cNvSpPr>
          <p:nvPr/>
        </p:nvSpPr>
        <p:spPr>
          <a:xfrm>
            <a:off x="838200" y="1879781"/>
            <a:ext cx="3959087" cy="453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t-IT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delle Strutture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8AB1596D-FB5B-4199-96AF-7BA6B243E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427" y="982639"/>
            <a:ext cx="5767667" cy="32028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14F01B9A-CC79-4B5B-B08A-2ECAD2DD370F}"/>
              </a:ext>
            </a:extLst>
          </p:cNvPr>
          <p:cNvSpPr/>
          <p:nvPr/>
        </p:nvSpPr>
        <p:spPr>
          <a:xfrm>
            <a:off x="4162567" y="1678675"/>
            <a:ext cx="5609230" cy="1392071"/>
          </a:xfrm>
          <a:custGeom>
            <a:avLst/>
            <a:gdLst>
              <a:gd name="connsiteX0" fmla="*/ 2197290 w 5609230"/>
              <a:gd name="connsiteY0" fmla="*/ 0 h 1392071"/>
              <a:gd name="connsiteX1" fmla="*/ 0 w 5609230"/>
              <a:gd name="connsiteY1" fmla="*/ 1364776 h 1392071"/>
              <a:gd name="connsiteX2" fmla="*/ 5609230 w 5609230"/>
              <a:gd name="connsiteY2" fmla="*/ 1392071 h 1392071"/>
              <a:gd name="connsiteX3" fmla="*/ 3875964 w 5609230"/>
              <a:gd name="connsiteY3" fmla="*/ 13647 h 1392071"/>
              <a:gd name="connsiteX4" fmla="*/ 2197290 w 5609230"/>
              <a:gd name="connsiteY4" fmla="*/ 0 h 139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230" h="1392071">
                <a:moveTo>
                  <a:pt x="2197290" y="0"/>
                </a:moveTo>
                <a:lnTo>
                  <a:pt x="0" y="1364776"/>
                </a:lnTo>
                <a:lnTo>
                  <a:pt x="5609230" y="1392071"/>
                </a:lnTo>
                <a:lnTo>
                  <a:pt x="3875964" y="13647"/>
                </a:lnTo>
                <a:lnTo>
                  <a:pt x="2197290" y="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7340AF87-30BE-434D-8937-000FDBED5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206" y="3083004"/>
            <a:ext cx="5540397" cy="3588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Figura a mano libera: forma 37">
            <a:extLst>
              <a:ext uri="{FF2B5EF4-FFF2-40B4-BE49-F238E27FC236}">
                <a16:creationId xmlns:a16="http://schemas.microsoft.com/office/drawing/2014/main" id="{9D9D8B5C-9F66-49AA-9B01-06E34087BD2A}"/>
              </a:ext>
            </a:extLst>
          </p:cNvPr>
          <p:cNvSpPr/>
          <p:nvPr/>
        </p:nvSpPr>
        <p:spPr>
          <a:xfrm>
            <a:off x="2866030" y="1569493"/>
            <a:ext cx="8199536" cy="859808"/>
          </a:xfrm>
          <a:custGeom>
            <a:avLst/>
            <a:gdLst>
              <a:gd name="connsiteX0" fmla="*/ 9034818 w 10467832"/>
              <a:gd name="connsiteY0" fmla="*/ 0 h 859808"/>
              <a:gd name="connsiteX1" fmla="*/ 0 w 10467832"/>
              <a:gd name="connsiteY1" fmla="*/ 859808 h 859808"/>
              <a:gd name="connsiteX2" fmla="*/ 8720919 w 10467832"/>
              <a:gd name="connsiteY2" fmla="*/ 818865 h 859808"/>
              <a:gd name="connsiteX3" fmla="*/ 10467832 w 10467832"/>
              <a:gd name="connsiteY3" fmla="*/ 13647 h 859808"/>
              <a:gd name="connsiteX4" fmla="*/ 9034818 w 10467832"/>
              <a:gd name="connsiteY4" fmla="*/ 0 h 85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7832" h="859808">
                <a:moveTo>
                  <a:pt x="9034818" y="0"/>
                </a:moveTo>
                <a:lnTo>
                  <a:pt x="0" y="859808"/>
                </a:lnTo>
                <a:lnTo>
                  <a:pt x="8720919" y="818865"/>
                </a:lnTo>
                <a:lnTo>
                  <a:pt x="10467832" y="13647"/>
                </a:lnTo>
                <a:lnTo>
                  <a:pt x="9034818" y="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igura a mano libera: forma 42">
            <a:extLst>
              <a:ext uri="{FF2B5EF4-FFF2-40B4-BE49-F238E27FC236}">
                <a16:creationId xmlns:a16="http://schemas.microsoft.com/office/drawing/2014/main" id="{9B3C9A8F-525E-4ABD-BF2A-4F6BBEDF1F47}"/>
              </a:ext>
            </a:extLst>
          </p:cNvPr>
          <p:cNvSpPr/>
          <p:nvPr/>
        </p:nvSpPr>
        <p:spPr>
          <a:xfrm>
            <a:off x="9703558" y="1569492"/>
            <a:ext cx="1364776" cy="4449171"/>
          </a:xfrm>
          <a:custGeom>
            <a:avLst/>
            <a:gdLst>
              <a:gd name="connsiteX0" fmla="*/ 1323833 w 1364776"/>
              <a:gd name="connsiteY0" fmla="*/ 0 h 4435523"/>
              <a:gd name="connsiteX1" fmla="*/ 0 w 1364776"/>
              <a:gd name="connsiteY1" fmla="*/ 818866 h 4435523"/>
              <a:gd name="connsiteX2" fmla="*/ 13648 w 1364776"/>
              <a:gd name="connsiteY2" fmla="*/ 4435523 h 4435523"/>
              <a:gd name="connsiteX3" fmla="*/ 1364776 w 1364776"/>
              <a:gd name="connsiteY3" fmla="*/ 1760561 h 4435523"/>
              <a:gd name="connsiteX4" fmla="*/ 1323833 w 1364776"/>
              <a:gd name="connsiteY4" fmla="*/ 0 h 443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4776" h="4435523">
                <a:moveTo>
                  <a:pt x="1323833" y="0"/>
                </a:moveTo>
                <a:lnTo>
                  <a:pt x="0" y="818866"/>
                </a:lnTo>
                <a:cubicBezTo>
                  <a:pt x="4549" y="2024418"/>
                  <a:pt x="9099" y="3229971"/>
                  <a:pt x="13648" y="4435523"/>
                </a:cubicBezTo>
                <a:lnTo>
                  <a:pt x="1364776" y="1760561"/>
                </a:lnTo>
                <a:lnTo>
                  <a:pt x="1323833" y="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A34198-C0B2-4FEB-82C1-140B5B582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039" y="2345788"/>
            <a:ext cx="7400720" cy="36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17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  <p:bldP spid="23" grpId="1" animBg="1"/>
      <p:bldP spid="25" grpId="0" animBg="1"/>
      <p:bldP spid="25" grpId="1" animBg="1"/>
      <p:bldP spid="27" grpId="0" build="p"/>
      <p:bldP spid="36" grpId="0" animBg="1"/>
      <p:bldP spid="36" grpId="1" animBg="1"/>
      <p:bldP spid="38" grpId="0" animBg="1"/>
      <p:bldP spid="38" grpId="1" animBg="1"/>
      <p:bldP spid="43" grpId="0" animBg="1"/>
      <p:bldP spid="4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0273C2F7-6233-4B94-8BCD-CB5D69A7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10" name="Immagine 9" descr="Immagine che contiene frigorifero&#10;&#10;Descrizione generata automaticamente">
            <a:extLst>
              <a:ext uri="{FF2B5EF4-FFF2-40B4-BE49-F238E27FC236}">
                <a16:creationId xmlns:a16="http://schemas.microsoft.com/office/drawing/2014/main" id="{46A39BA4-68A2-40C5-BBF9-CA71E8E63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782" y="2837297"/>
            <a:ext cx="2616681" cy="2616681"/>
          </a:xfrm>
          <a:prstGeom prst="ellipse">
            <a:avLst/>
          </a:prstGeom>
          <a:ln w="63500" cap="rnd">
            <a:solidFill>
              <a:srgbClr val="1676B7"/>
            </a:solidFill>
          </a:ln>
          <a:effectLst/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70B1D85-C40C-4C4A-A02C-ABBEAEEAF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43" y="2411596"/>
            <a:ext cx="3691265" cy="26124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5CB8EFD-015F-4C11-82A2-2595C5874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552" y="3146863"/>
            <a:ext cx="4990371" cy="24737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34582EA-E20B-4E85-8797-BE3BC861B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389" y="3980189"/>
            <a:ext cx="4947221" cy="26095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147C5D2-D86F-4312-9B9B-7704DE418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6308" y="1492642"/>
            <a:ext cx="1873526" cy="1817089"/>
          </a:xfrm>
          <a:prstGeom prst="ellipse">
            <a:avLst/>
          </a:prstGeom>
          <a:ln w="57150">
            <a:solidFill>
              <a:srgbClr val="1676B7"/>
            </a:solidFill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E20F30-0318-4C79-856F-7321E8C50A9C}"/>
              </a:ext>
            </a:extLst>
          </p:cNvPr>
          <p:cNvSpPr txBox="1"/>
          <p:nvPr/>
        </p:nvSpPr>
        <p:spPr>
          <a:xfrm>
            <a:off x="639417" y="616774"/>
            <a:ext cx="427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Servizi utilizzati</a:t>
            </a:r>
            <a:endParaRPr lang="it-IT" sz="3200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EA33AD-ED16-47A2-A740-D0A7A14E7FDB}"/>
              </a:ext>
            </a:extLst>
          </p:cNvPr>
          <p:cNvSpPr txBox="1"/>
          <p:nvPr/>
        </p:nvSpPr>
        <p:spPr>
          <a:xfrm>
            <a:off x="639416" y="1201549"/>
            <a:ext cx="6985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1676B7"/>
                </a:solidFill>
                <a:latin typeface="Century Gothic" panose="020B0502020202020204" pitchFamily="34" charset="0"/>
              </a:rPr>
              <a:t>Amazon </a:t>
            </a:r>
            <a:r>
              <a:rPr lang="it-IT" sz="2400" dirty="0" err="1">
                <a:solidFill>
                  <a:srgbClr val="1676B7"/>
                </a:solidFill>
                <a:latin typeface="Century Gothic" panose="020B0502020202020204" pitchFamily="34" charset="0"/>
              </a:rPr>
              <a:t>Relational</a:t>
            </a:r>
            <a:r>
              <a:rPr lang="it-IT" sz="2400" dirty="0">
                <a:solidFill>
                  <a:srgbClr val="1676B7"/>
                </a:solidFill>
                <a:latin typeface="Century Gothic" panose="020B0502020202020204" pitchFamily="34" charset="0"/>
              </a:rPr>
              <a:t> Database Service (RDS)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90427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0273C2F7-6233-4B94-8BCD-CB5D69A75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8B742D9-B57F-4782-ADF9-1472E6644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960" y="2872409"/>
            <a:ext cx="2553028" cy="2553028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1676B7"/>
            </a:solidFill>
          </a:ln>
          <a:effectLst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52E1A78-2A9D-4CF4-A20C-3EF035B3B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583" y="2210056"/>
            <a:ext cx="5857461" cy="41285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E072A76-D2DF-479B-995B-93DD77B39660}"/>
              </a:ext>
            </a:extLst>
          </p:cNvPr>
          <p:cNvSpPr txBox="1"/>
          <p:nvPr/>
        </p:nvSpPr>
        <p:spPr>
          <a:xfrm>
            <a:off x="639417" y="616774"/>
            <a:ext cx="427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Servizi utilizzati</a:t>
            </a:r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FFFE14-3EA9-4CF0-889F-43821A383118}"/>
              </a:ext>
            </a:extLst>
          </p:cNvPr>
          <p:cNvSpPr txBox="1"/>
          <p:nvPr/>
        </p:nvSpPr>
        <p:spPr>
          <a:xfrm>
            <a:off x="639416" y="1201549"/>
            <a:ext cx="427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1676B7"/>
                </a:solidFill>
                <a:latin typeface="Century Gothic" panose="020B0502020202020204" pitchFamily="34" charset="0"/>
              </a:rPr>
              <a:t>Mapbox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55247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6AEC1C43-7224-4550-9E06-C44A7C9F0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4" name="Immagine 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E1968DA-BE9A-4781-B7FD-9BBF43DD8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377" y="2836686"/>
            <a:ext cx="2617200" cy="2655214"/>
          </a:xfrm>
          <a:prstGeom prst="ellipse">
            <a:avLst/>
          </a:prstGeom>
          <a:ln w="57150">
            <a:solidFill>
              <a:srgbClr val="1676B7"/>
            </a:solidFill>
          </a:ln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6DC62C-9C96-45FC-90DD-61159348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26" y="2468963"/>
            <a:ext cx="7227924" cy="36107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8F23A7-5BD9-40B2-8E6A-20D00E96E6EB}"/>
              </a:ext>
            </a:extLst>
          </p:cNvPr>
          <p:cNvSpPr txBox="1"/>
          <p:nvPr/>
        </p:nvSpPr>
        <p:spPr>
          <a:xfrm>
            <a:off x="639417" y="616774"/>
            <a:ext cx="427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Servizi utilizzati</a:t>
            </a:r>
            <a:endParaRPr lang="it-IT" sz="32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0BA4EE-A4F2-463E-9D9F-AFE3068D125E}"/>
              </a:ext>
            </a:extLst>
          </p:cNvPr>
          <p:cNvSpPr txBox="1"/>
          <p:nvPr/>
        </p:nvSpPr>
        <p:spPr>
          <a:xfrm>
            <a:off x="639416" y="1201549"/>
            <a:ext cx="594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1676B7"/>
                </a:solidFill>
                <a:latin typeface="Century Gothic" panose="020B0502020202020204" pitchFamily="34" charset="0"/>
              </a:rPr>
              <a:t>Amazon Simple Storage Service (S3)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078347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76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35D4268-10C3-468C-B0C8-CB652B6E11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87"/>
          <a:stretch/>
        </p:blipFill>
        <p:spPr>
          <a:xfrm>
            <a:off x="4267576" y="1667509"/>
            <a:ext cx="3656848" cy="21358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F3FE575-C18C-4AA6-87DD-F6371D2CE69E}"/>
              </a:ext>
            </a:extLst>
          </p:cNvPr>
          <p:cNvSpPr txBox="1"/>
          <p:nvPr/>
        </p:nvSpPr>
        <p:spPr>
          <a:xfrm>
            <a:off x="2920290" y="3680791"/>
            <a:ext cx="6351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8881840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3A72977A-C5A6-4E6A-9961-F58C388E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A9A5256-BD7B-49D8-A38B-2BAF355C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1676B7"/>
                </a:solidFill>
                <a:latin typeface="Century Gothic" panose="020B0502020202020204" pitchFamily="34" charset="0"/>
              </a:rPr>
              <a:t>Cos’è</a:t>
            </a:r>
            <a:r>
              <a:rPr lang="it-IT" dirty="0">
                <a:solidFill>
                  <a:srgbClr val="1676B7"/>
                </a:solidFill>
                <a:latin typeface="Sifonn" pitchFamily="50" charset="0"/>
              </a:rPr>
              <a:t> </a:t>
            </a:r>
            <a:r>
              <a:rPr lang="it-IT" dirty="0" err="1">
                <a:solidFill>
                  <a:srgbClr val="1676B7"/>
                </a:solidFill>
                <a:latin typeface="Sifonn" pitchFamily="50" charset="0"/>
              </a:rPr>
              <a:t>ConsigliaViaggi</a:t>
            </a:r>
            <a:endParaRPr lang="it-IT" dirty="0">
              <a:solidFill>
                <a:srgbClr val="1676B7"/>
              </a:solidFill>
              <a:latin typeface="Sifonn" pitchFamily="50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69C45F-F9B2-4808-87F5-227333D4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790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È un sistema informativo finalizzato a offrire una piattaforma di raccomandazione di viaggi attraverso la valutazione fornita dagli utenti di strutture ricettive e attività di ristorazione e attrazione.</a:t>
            </a:r>
            <a:b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Il sistema si divide in:</a:t>
            </a:r>
          </a:p>
          <a:p>
            <a:pPr marL="0" indent="0">
              <a:buNone/>
            </a:pP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B8C2AB-B65D-4EFB-82C5-4BA9862399DA}"/>
              </a:ext>
            </a:extLst>
          </p:cNvPr>
          <p:cNvSpPr txBox="1"/>
          <p:nvPr/>
        </p:nvSpPr>
        <p:spPr>
          <a:xfrm>
            <a:off x="7207351" y="3671847"/>
            <a:ext cx="232279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2800" b="1" dirty="0">
                <a:solidFill>
                  <a:srgbClr val="1676B7"/>
                </a:solidFill>
              </a:rPr>
              <a:t>Lato Back-End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519D45-7B3A-44E7-BBA4-E3D81740521A}"/>
              </a:ext>
            </a:extLst>
          </p:cNvPr>
          <p:cNvSpPr txBox="1"/>
          <p:nvPr/>
        </p:nvSpPr>
        <p:spPr>
          <a:xfrm>
            <a:off x="2063677" y="3671847"/>
            <a:ext cx="248181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2800" b="1" dirty="0">
                <a:solidFill>
                  <a:srgbClr val="1676B7"/>
                </a:solidFill>
              </a:rPr>
              <a:t>Lato Front-End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CE46C97-4265-4EB7-A128-C74780929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88" y="4273522"/>
            <a:ext cx="1137120" cy="1092085"/>
          </a:xfrm>
          <a:prstGeom prst="rect">
            <a:avLst/>
          </a:prstGeom>
        </p:spPr>
      </p:pic>
      <p:pic>
        <p:nvPicPr>
          <p:cNvPr id="6" name="Immagine 5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34A667CB-1546-4093-A2A5-4158186FC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48" y="4151978"/>
            <a:ext cx="1010677" cy="12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404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76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E4BF6F-C3E7-41BC-8566-CE7B1BA91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4" y="1432718"/>
            <a:ext cx="10775851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entury Gothic" panose="020B0502020202020204" pitchFamily="34" charset="0"/>
              </a:rPr>
              <a:t>Applicazione Mobile</a:t>
            </a:r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B4239A2-2D55-488A-B886-074935986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4" y="2758281"/>
            <a:ext cx="9391650" cy="33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878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045C4C2-E705-4D3D-B91B-DCE7A6BF2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0324A89-723D-4646-96F8-D465B935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687479"/>
            <a:ext cx="3718561" cy="1574874"/>
          </a:xfrm>
        </p:spPr>
        <p:txBody>
          <a:bodyPr anchor="b">
            <a:normAutofit/>
          </a:bodyPr>
          <a:lstStyle/>
          <a:p>
            <a:r>
              <a:rPr lang="it-IT" sz="40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Applicazione Mobile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BFD3F-5A5E-49B8-B981-D5DFB5C0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525398"/>
            <a:ext cx="3444240" cy="11297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L’applicazione è stata progettata per sistema Android per tutti i dispositivi con versione 6.0+ (Android Marshmallow).</a:t>
            </a:r>
          </a:p>
        </p:txBody>
      </p:sp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C0FD1DE6-07AA-4C2C-8849-815DA512B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" r="2" b="21247"/>
          <a:stretch/>
        </p:blipFill>
        <p:spPr>
          <a:xfrm>
            <a:off x="4595801" y="1474916"/>
            <a:ext cx="2833854" cy="44318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CA75CFC-1A23-4739-9680-A1DF2DFB9C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6" r="2" b="8614"/>
          <a:stretch/>
        </p:blipFill>
        <p:spPr>
          <a:xfrm>
            <a:off x="7945221" y="687479"/>
            <a:ext cx="2925480" cy="457515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52374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936A62B-64DE-4DF9-A82E-D99FED936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Immagine 4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0998A3B-7EAB-441A-8EB0-2CF25700A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64" y="396403"/>
            <a:ext cx="2263133" cy="46289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50" name="Immagine 49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A49116DD-DED4-41FA-988E-53E2B8025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60" y="965796"/>
            <a:ext cx="2377835" cy="48569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48" name="Immagine 4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5A14A83-C530-466E-AC0B-913D2C138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52" y="396403"/>
            <a:ext cx="2377835" cy="46289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52" name="Immagine 5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9FFDC21-045B-407E-8022-3D4CF3333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067" y="332508"/>
            <a:ext cx="2516164" cy="51348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23" name="Immagine 2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519409D-347C-43AF-B7DD-93720E4C0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52" y="368366"/>
            <a:ext cx="2377835" cy="46289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F1968C-274B-4BCC-A7F3-BF4841F3D37B}"/>
              </a:ext>
            </a:extLst>
          </p:cNvPr>
          <p:cNvSpPr txBox="1"/>
          <p:nvPr/>
        </p:nvSpPr>
        <p:spPr>
          <a:xfrm>
            <a:off x="639417" y="616774"/>
            <a:ext cx="427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Servizi offerti</a:t>
            </a:r>
            <a:endParaRPr lang="it-IT" sz="32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AC5384-738B-4813-A4F5-463BBEE257BB}"/>
              </a:ext>
            </a:extLst>
          </p:cNvPr>
          <p:cNvSpPr txBox="1"/>
          <p:nvPr/>
        </p:nvSpPr>
        <p:spPr>
          <a:xfrm>
            <a:off x="639417" y="1521560"/>
            <a:ext cx="4568169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Visualizzazione di strutture ricettive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Visualizzazione di recensioni della struttura individuata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Aggiunta di una nuova recensione </a:t>
            </a:r>
          </a:p>
          <a:p>
            <a:endParaRPr lang="it-IT" dirty="0"/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5B0C0567-9384-4BC2-9DC3-30B09455AC97}"/>
              </a:ext>
            </a:extLst>
          </p:cNvPr>
          <p:cNvSpPr/>
          <p:nvPr/>
        </p:nvSpPr>
        <p:spPr>
          <a:xfrm>
            <a:off x="9334500" y="1193800"/>
            <a:ext cx="2235200" cy="5422900"/>
          </a:xfrm>
          <a:custGeom>
            <a:avLst/>
            <a:gdLst>
              <a:gd name="connsiteX0" fmla="*/ 2159000 w 2235200"/>
              <a:gd name="connsiteY0" fmla="*/ 25400 h 5422900"/>
              <a:gd name="connsiteX1" fmla="*/ 0 w 2235200"/>
              <a:gd name="connsiteY1" fmla="*/ 393700 h 5422900"/>
              <a:gd name="connsiteX2" fmla="*/ 469900 w 2235200"/>
              <a:gd name="connsiteY2" fmla="*/ 5422900 h 5422900"/>
              <a:gd name="connsiteX3" fmla="*/ 2235200 w 2235200"/>
              <a:gd name="connsiteY3" fmla="*/ 647700 h 5422900"/>
              <a:gd name="connsiteX4" fmla="*/ 2235200 w 2235200"/>
              <a:gd name="connsiteY4" fmla="*/ 0 h 5422900"/>
              <a:gd name="connsiteX5" fmla="*/ 2159000 w 2235200"/>
              <a:gd name="connsiteY5" fmla="*/ 254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35200" h="5422900">
                <a:moveTo>
                  <a:pt x="2159000" y="25400"/>
                </a:moveTo>
                <a:lnTo>
                  <a:pt x="0" y="393700"/>
                </a:lnTo>
                <a:lnTo>
                  <a:pt x="469900" y="5422900"/>
                </a:lnTo>
                <a:lnTo>
                  <a:pt x="2235200" y="647700"/>
                </a:lnTo>
                <a:lnTo>
                  <a:pt x="2235200" y="0"/>
                </a:lnTo>
                <a:lnTo>
                  <a:pt x="2159000" y="2540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11A2CC0C-99F6-4540-B698-7C629CB10FB1}"/>
              </a:ext>
            </a:extLst>
          </p:cNvPr>
          <p:cNvSpPr/>
          <p:nvPr/>
        </p:nvSpPr>
        <p:spPr>
          <a:xfrm>
            <a:off x="7251700" y="1193800"/>
            <a:ext cx="4300883" cy="406400"/>
          </a:xfrm>
          <a:custGeom>
            <a:avLst/>
            <a:gdLst>
              <a:gd name="connsiteX0" fmla="*/ 0 w 4356100"/>
              <a:gd name="connsiteY0" fmla="*/ 368300 h 406400"/>
              <a:gd name="connsiteX1" fmla="*/ 2273300 w 4356100"/>
              <a:gd name="connsiteY1" fmla="*/ 12700 h 406400"/>
              <a:gd name="connsiteX2" fmla="*/ 4356100 w 4356100"/>
              <a:gd name="connsiteY2" fmla="*/ 0 h 406400"/>
              <a:gd name="connsiteX3" fmla="*/ 2108200 w 4356100"/>
              <a:gd name="connsiteY3" fmla="*/ 406400 h 406400"/>
              <a:gd name="connsiteX4" fmla="*/ 0 w 4356100"/>
              <a:gd name="connsiteY4" fmla="*/ 3683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100" h="406400">
                <a:moveTo>
                  <a:pt x="0" y="368300"/>
                </a:moveTo>
                <a:lnTo>
                  <a:pt x="2273300" y="12700"/>
                </a:lnTo>
                <a:lnTo>
                  <a:pt x="4356100" y="0"/>
                </a:lnTo>
                <a:lnTo>
                  <a:pt x="2108200" y="406400"/>
                </a:lnTo>
                <a:lnTo>
                  <a:pt x="0" y="36830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927511B1-628E-4370-B123-3BB391262F99}"/>
              </a:ext>
            </a:extLst>
          </p:cNvPr>
          <p:cNvSpPr/>
          <p:nvPr/>
        </p:nvSpPr>
        <p:spPr>
          <a:xfrm>
            <a:off x="5435600" y="1574800"/>
            <a:ext cx="1854200" cy="4648200"/>
          </a:xfrm>
          <a:custGeom>
            <a:avLst/>
            <a:gdLst>
              <a:gd name="connsiteX0" fmla="*/ 0 w 1854200"/>
              <a:gd name="connsiteY0" fmla="*/ 2527300 h 4648200"/>
              <a:gd name="connsiteX1" fmla="*/ 1841500 w 1854200"/>
              <a:gd name="connsiteY1" fmla="*/ 0 h 4648200"/>
              <a:gd name="connsiteX2" fmla="*/ 1854200 w 1854200"/>
              <a:gd name="connsiteY2" fmla="*/ 4648200 h 4648200"/>
              <a:gd name="connsiteX3" fmla="*/ 0 w 1854200"/>
              <a:gd name="connsiteY3" fmla="*/ 3086100 h 4648200"/>
              <a:gd name="connsiteX4" fmla="*/ 0 w 1854200"/>
              <a:gd name="connsiteY4" fmla="*/ 25273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200" h="4648200">
                <a:moveTo>
                  <a:pt x="0" y="2527300"/>
                </a:moveTo>
                <a:lnTo>
                  <a:pt x="1841500" y="0"/>
                </a:lnTo>
                <a:cubicBezTo>
                  <a:pt x="1845733" y="1549400"/>
                  <a:pt x="1849967" y="3098800"/>
                  <a:pt x="1854200" y="4648200"/>
                </a:cubicBezTo>
                <a:lnTo>
                  <a:pt x="0" y="3086100"/>
                </a:lnTo>
                <a:lnTo>
                  <a:pt x="0" y="2527300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7FC0D58-ADA0-452A-BB9A-8422F0EB4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936" y="1680460"/>
            <a:ext cx="2377835" cy="48559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340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ACBEF92-B28A-4620-B337-2950A4EC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76D1FA-2FD8-4DA1-AD73-A5771A57CBFF}"/>
              </a:ext>
            </a:extLst>
          </p:cNvPr>
          <p:cNvSpPr txBox="1"/>
          <p:nvPr/>
        </p:nvSpPr>
        <p:spPr>
          <a:xfrm>
            <a:off x="639417" y="616774"/>
            <a:ext cx="427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Servizi utilizzati</a:t>
            </a:r>
            <a:endParaRPr lang="it-IT" sz="32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57AD00-3B13-47CE-8DC2-D90404910864}"/>
              </a:ext>
            </a:extLst>
          </p:cNvPr>
          <p:cNvSpPr txBox="1"/>
          <p:nvPr/>
        </p:nvSpPr>
        <p:spPr>
          <a:xfrm>
            <a:off x="639416" y="1201549"/>
            <a:ext cx="427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1676B7"/>
                </a:solidFill>
                <a:latin typeface="Century Gothic" panose="020B0502020202020204" pitchFamily="34" charset="0"/>
              </a:rPr>
              <a:t>Mapbox</a:t>
            </a:r>
            <a:endParaRPr lang="it-IT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211007E-BC67-48FF-BDF6-7A8E7E658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3428999"/>
            <a:ext cx="2095500" cy="2095500"/>
          </a:xfrm>
          <a:prstGeom prst="ellipse">
            <a:avLst/>
          </a:prstGeom>
          <a:solidFill>
            <a:schemeClr val="bg1"/>
          </a:solidFill>
          <a:ln w="63500" cap="rnd">
            <a:solidFill>
              <a:srgbClr val="1676B7"/>
            </a:solidFill>
          </a:ln>
          <a:effectLst/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3BB7BB-7B8B-496C-BE34-3D11BFC05575}"/>
              </a:ext>
            </a:extLst>
          </p:cNvPr>
          <p:cNvSpPr txBox="1"/>
          <p:nvPr/>
        </p:nvSpPr>
        <p:spPr>
          <a:xfrm>
            <a:off x="639416" y="1953210"/>
            <a:ext cx="4568169" cy="3467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Maps SDK for Android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Geocoding API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Core Library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Navigation</a:t>
            </a:r>
            <a:r>
              <a:rPr lang="it-I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SDK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Directions API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 Images API</a:t>
            </a:r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452FEA3-9777-4186-BECA-D896C8DD7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07" y="737011"/>
            <a:ext cx="2629893" cy="53839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13" name="Immagine 1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D374419-96EE-4980-93A4-7529E6183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07" y="737011"/>
            <a:ext cx="2638245" cy="53839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15" name="Immagine 1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C539FE5-CA59-4259-8595-4469FE12B0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55" y="737011"/>
            <a:ext cx="2646597" cy="542307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71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0867548-B62F-4B27-9F7F-96540A59F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16D6DB-2531-4FB2-8461-5BFFF61CA824}"/>
              </a:ext>
            </a:extLst>
          </p:cNvPr>
          <p:cNvSpPr txBox="1"/>
          <p:nvPr/>
        </p:nvSpPr>
        <p:spPr>
          <a:xfrm>
            <a:off x="639417" y="616774"/>
            <a:ext cx="427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Servizi utilizzati</a:t>
            </a:r>
            <a:endParaRPr lang="it-IT" sz="32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AB332A-3C6E-4495-9EA2-FA35F0E87A8D}"/>
              </a:ext>
            </a:extLst>
          </p:cNvPr>
          <p:cNvSpPr txBox="1"/>
          <p:nvPr/>
        </p:nvSpPr>
        <p:spPr>
          <a:xfrm>
            <a:off x="639416" y="1201549"/>
            <a:ext cx="427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1676B7"/>
                </a:solidFill>
                <a:latin typeface="Century Gothic" panose="020B0502020202020204" pitchFamily="34" charset="0"/>
              </a:rPr>
              <a:t>Amazon: RDS + S3</a:t>
            </a:r>
            <a:endParaRPr lang="it-IT" sz="2400" dirty="0"/>
          </a:p>
        </p:txBody>
      </p:sp>
      <p:pic>
        <p:nvPicPr>
          <p:cNvPr id="19" name="Immagine 18" descr="Immagine che contiene disegnando, mattone&#10;&#10;Descrizione generata automaticamente">
            <a:extLst>
              <a:ext uri="{FF2B5EF4-FFF2-40B4-BE49-F238E27FC236}">
                <a16:creationId xmlns:a16="http://schemas.microsoft.com/office/drawing/2014/main" id="{458533AF-0A67-4ADC-B7EB-6F2796548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312" y="3905249"/>
            <a:ext cx="2095500" cy="2095500"/>
          </a:xfrm>
          <a:prstGeom prst="ellipse">
            <a:avLst/>
          </a:prstGeom>
          <a:ln w="63500" cap="rnd">
            <a:solidFill>
              <a:srgbClr val="1676B7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magine 15" descr="Immagine che contiene frigorifero&#10;&#10;Descrizione generata automaticamente">
            <a:extLst>
              <a:ext uri="{FF2B5EF4-FFF2-40B4-BE49-F238E27FC236}">
                <a16:creationId xmlns:a16="http://schemas.microsoft.com/office/drawing/2014/main" id="{B8DF87D4-2D5F-44C5-BD31-C5A7884A0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357" y="3047999"/>
            <a:ext cx="2095500" cy="2095500"/>
          </a:xfrm>
          <a:prstGeom prst="ellipse">
            <a:avLst/>
          </a:prstGeom>
          <a:ln w="63500" cap="rnd">
            <a:solidFill>
              <a:srgbClr val="1676B7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09D614D-0610-4C2A-B196-EB6604621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04" y="2072063"/>
            <a:ext cx="2142906" cy="43770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737D396-CDAF-41C6-AE17-EDE68BEB3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75" y="1760638"/>
            <a:ext cx="2051508" cy="41884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15" name="Immagine 1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BAFC67D-F3AD-4153-BFD9-538B19387A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82" y="1260625"/>
            <a:ext cx="2033897" cy="41506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80146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C117848-5FDD-4A22-A521-C9FDF8548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pic>
        <p:nvPicPr>
          <p:cNvPr id="13" name="Immagine 1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72AD353-3202-4DD6-9B62-D219017C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03" y="380653"/>
            <a:ext cx="2752699" cy="5620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</p:spPr>
      </p:pic>
      <p:pic>
        <p:nvPicPr>
          <p:cNvPr id="12" name="Immagine 11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D75F2718-EA18-42DA-80F9-B608742BB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313" y="3905249"/>
            <a:ext cx="2095499" cy="2095499"/>
          </a:xfrm>
          <a:prstGeom prst="ellipse">
            <a:avLst/>
          </a:prstGeom>
          <a:ln w="63500" cap="rnd">
            <a:solidFill>
              <a:srgbClr val="1676B7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1BA55C-9F53-48ED-830E-3DC3B119ED45}"/>
              </a:ext>
            </a:extLst>
          </p:cNvPr>
          <p:cNvSpPr txBox="1"/>
          <p:nvPr/>
        </p:nvSpPr>
        <p:spPr>
          <a:xfrm>
            <a:off x="639417" y="616774"/>
            <a:ext cx="427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1676B7"/>
                </a:solidFill>
                <a:latin typeface="Century Gothic" panose="020B0502020202020204" pitchFamily="34" charset="0"/>
              </a:rPr>
              <a:t>Servizi utilizzati</a:t>
            </a:r>
            <a:endParaRPr lang="it-IT" sz="32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5CE386-BFBD-49AF-85DB-5F1605D78CB7}"/>
              </a:ext>
            </a:extLst>
          </p:cNvPr>
          <p:cNvSpPr txBox="1"/>
          <p:nvPr/>
        </p:nvSpPr>
        <p:spPr>
          <a:xfrm>
            <a:off x="639416" y="1201549"/>
            <a:ext cx="650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1676B7"/>
                </a:solidFill>
                <a:latin typeface="Century Gothic" panose="020B0502020202020204" pitchFamily="34" charset="0"/>
              </a:rPr>
              <a:t>Amazon: Lambda + API Gateway</a:t>
            </a:r>
            <a:endParaRPr lang="it-IT" sz="2400" dirty="0"/>
          </a:p>
        </p:txBody>
      </p:sp>
      <p:pic>
        <p:nvPicPr>
          <p:cNvPr id="10" name="Immagine 9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622DC2A6-EDD3-43D4-8E21-0BD45C687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357" y="3047999"/>
            <a:ext cx="2095500" cy="2095500"/>
          </a:xfrm>
          <a:prstGeom prst="ellipse">
            <a:avLst/>
          </a:prstGeom>
          <a:ln w="63500" cap="rnd">
            <a:solidFill>
              <a:srgbClr val="1676B7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348A298-3744-4049-BEA6-3263C64CF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6527" y="2051082"/>
            <a:ext cx="7085714" cy="44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206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76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C6C5176-A517-4406-A215-F6065FDF6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96231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bg1"/>
                </a:solidFill>
                <a:latin typeface="Century Gothic" panose="020B0502020202020204" pitchFamily="34" charset="0"/>
              </a:rPr>
              <a:t>Applicazione Desktop</a:t>
            </a:r>
          </a:p>
        </p:txBody>
      </p:sp>
      <p:pic>
        <p:nvPicPr>
          <p:cNvPr id="3" name="Immagine 2" descr="Immagine che contiene screenshot, computer, video&#10;&#10;Descrizione generata automaticamente">
            <a:extLst>
              <a:ext uri="{FF2B5EF4-FFF2-40B4-BE49-F238E27FC236}">
                <a16:creationId xmlns:a16="http://schemas.microsoft.com/office/drawing/2014/main" id="{D2A9143B-8C86-4C3E-8A51-0862D9460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21" y="2521794"/>
            <a:ext cx="11088757" cy="26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8626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</TotalTime>
  <Words>160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Sifonn</vt:lpstr>
      <vt:lpstr>Tema di Office</vt:lpstr>
      <vt:lpstr>Presentazione standard di PowerPoint</vt:lpstr>
      <vt:lpstr>Cos’è ConsigliaViaggi</vt:lpstr>
      <vt:lpstr>Applicazione Mobile</vt:lpstr>
      <vt:lpstr>Applicazione Mobile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Applicazione Desktop</vt:lpstr>
      <vt:lpstr>Applicazione Desktop</vt:lpstr>
      <vt:lpstr>Servizi offerti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Giusi</dc:creator>
  <cp:lastModifiedBy>Davide Somma</cp:lastModifiedBy>
  <cp:revision>42</cp:revision>
  <dcterms:created xsi:type="dcterms:W3CDTF">2020-05-30T17:26:59Z</dcterms:created>
  <dcterms:modified xsi:type="dcterms:W3CDTF">2020-06-02T14:03:29Z</dcterms:modified>
</cp:coreProperties>
</file>